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4" r:id="rId7"/>
    <p:sldId id="262" r:id="rId8"/>
    <p:sldId id="260" r:id="rId9"/>
    <p:sldId id="265" r:id="rId10"/>
    <p:sldId id="261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101" d="100"/>
          <a:sy n="101" d="100"/>
        </p:scale>
        <p:origin x="15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54B19-BA97-4A4C-8D9A-C0A2AEA96C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Engineering Notebooks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B1684C-156C-4519-B27A-5C8FC9150B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FIRST Tech Challenge</a:t>
            </a:r>
          </a:p>
          <a:p>
            <a:r>
              <a:rPr lang="en-US" dirty="0"/>
              <a:t>2018 Season Kick-Off</a:t>
            </a:r>
          </a:p>
        </p:txBody>
      </p:sp>
    </p:spTree>
    <p:extLst>
      <p:ext uri="{BB962C8B-B14F-4D97-AF65-F5344CB8AC3E}">
        <p14:creationId xmlns:p14="http://schemas.microsoft.com/office/powerpoint/2010/main" val="901326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38C7AD-7D25-4587-96E5-5E2E8037E4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297" t="10001" r="30469" b="12083"/>
          <a:stretch/>
        </p:blipFill>
        <p:spPr>
          <a:xfrm>
            <a:off x="4193359" y="234545"/>
            <a:ext cx="5865041" cy="63889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18F358C-2E27-4460-A6B9-95C863315121}"/>
              </a:ext>
            </a:extLst>
          </p:cNvPr>
          <p:cNvSpPr txBox="1"/>
          <p:nvPr/>
        </p:nvSpPr>
        <p:spPr>
          <a:xfrm>
            <a:off x="485775" y="771525"/>
            <a:ext cx="333375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need to flag “6-8” pages in your engineering notebook prior to leaving it with judges.</a:t>
            </a:r>
          </a:p>
          <a:p>
            <a:endParaRPr lang="en-US" dirty="0"/>
          </a:p>
          <a:p>
            <a:r>
              <a:rPr lang="en-US" dirty="0"/>
              <a:t>In choosing what to flag, take a look at the EN requirements by award. </a:t>
            </a:r>
          </a:p>
          <a:p>
            <a:endParaRPr lang="en-US" dirty="0"/>
          </a:p>
          <a:p>
            <a:r>
              <a:rPr lang="en-US" dirty="0"/>
              <a:t>Are there examples in your EN that exemplify these requirements? Flag the best of those entries that do.</a:t>
            </a:r>
          </a:p>
          <a:p>
            <a:endParaRPr lang="en-US" dirty="0"/>
          </a:p>
          <a:p>
            <a:r>
              <a:rPr lang="en-US" dirty="0"/>
              <a:t>This is also a great way to prepare for your judging session ~ organizing what you want to way to the judges.</a:t>
            </a:r>
          </a:p>
        </p:txBody>
      </p:sp>
    </p:spTree>
    <p:extLst>
      <p:ext uri="{BB962C8B-B14F-4D97-AF65-F5344CB8AC3E}">
        <p14:creationId xmlns:p14="http://schemas.microsoft.com/office/powerpoint/2010/main" val="3821395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AF6D920-CF56-42D0-9B61-5A802B155F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031" t="18056" r="39767" b="3612"/>
          <a:stretch/>
        </p:blipFill>
        <p:spPr>
          <a:xfrm>
            <a:off x="4076699" y="123578"/>
            <a:ext cx="4981575" cy="66108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B09C13-2CD5-4486-B443-1C61496C4739}"/>
              </a:ext>
            </a:extLst>
          </p:cNvPr>
          <p:cNvSpPr txBox="1"/>
          <p:nvPr/>
        </p:nvSpPr>
        <p:spPr>
          <a:xfrm>
            <a:off x="628650" y="1771650"/>
            <a:ext cx="2943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Engineering Note Example</a:t>
            </a:r>
          </a:p>
        </p:txBody>
      </p:sp>
    </p:spTree>
    <p:extLst>
      <p:ext uri="{BB962C8B-B14F-4D97-AF65-F5344CB8AC3E}">
        <p14:creationId xmlns:p14="http://schemas.microsoft.com/office/powerpoint/2010/main" val="1437201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BD56E-5509-4C4E-BF2D-899C0B9DE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to add to your Business/Strategic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C2E36-3871-4EDF-8EAC-372ABF3E3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Mission Statement &amp; Team Goals</a:t>
            </a:r>
          </a:p>
          <a:p>
            <a:r>
              <a:rPr lang="en-US" dirty="0"/>
              <a:t>Projected Hours &amp; Team Commitment</a:t>
            </a:r>
          </a:p>
          <a:p>
            <a:r>
              <a:rPr lang="en-US" dirty="0"/>
              <a:t>Budget</a:t>
            </a:r>
          </a:p>
          <a:p>
            <a:r>
              <a:rPr lang="en-US" dirty="0"/>
              <a:t>Fundraising/Sponsorship Plan</a:t>
            </a:r>
          </a:p>
          <a:p>
            <a:r>
              <a:rPr lang="en-US" dirty="0"/>
              <a:t>Recruitment</a:t>
            </a:r>
          </a:p>
          <a:p>
            <a:r>
              <a:rPr lang="en-US" dirty="0"/>
              <a:t>Training</a:t>
            </a:r>
          </a:p>
          <a:p>
            <a:r>
              <a:rPr lang="en-US" dirty="0"/>
              <a:t>Risks &amp; Opportunities</a:t>
            </a:r>
          </a:p>
          <a:p>
            <a:r>
              <a:rPr lang="en-US" dirty="0"/>
              <a:t>Outreach Documentation &amp; Recognition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4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E5413-85F2-456E-AB85-F39BE4C47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" y="753228"/>
            <a:ext cx="10344150" cy="1080938"/>
          </a:xfrm>
        </p:spPr>
        <p:txBody>
          <a:bodyPr/>
          <a:lstStyle/>
          <a:p>
            <a:r>
              <a:rPr lang="en-US" dirty="0"/>
              <a:t>What’s the purpose of the Engineering Notebook?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6AC16-AFEE-430D-88B4-80A9433B8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371" y="2374973"/>
            <a:ext cx="11168779" cy="40925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One of the GOALS of FTC is to recognize the engineering design process and the journey that a team makes.</a:t>
            </a:r>
            <a:endParaRPr lang="en-US" sz="1100" dirty="0"/>
          </a:p>
          <a:p>
            <a:pPr>
              <a:lnSpc>
                <a:spcPct val="150000"/>
              </a:lnSpc>
            </a:pPr>
            <a:r>
              <a:rPr lang="en-US" dirty="0"/>
              <a:t>Problem definition</a:t>
            </a:r>
          </a:p>
          <a:p>
            <a:pPr>
              <a:lnSpc>
                <a:spcPct val="150000"/>
              </a:lnSpc>
            </a:pPr>
            <a:r>
              <a:rPr lang="en-US" dirty="0"/>
              <a:t>Concept design, system-level design, detailed design</a:t>
            </a:r>
          </a:p>
          <a:p>
            <a:pPr>
              <a:lnSpc>
                <a:spcPct val="150000"/>
              </a:lnSpc>
            </a:pPr>
            <a:r>
              <a:rPr lang="en-US" dirty="0"/>
              <a:t>Test and verification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Production of the robot</a:t>
            </a:r>
          </a:p>
          <a:p>
            <a:pPr>
              <a:lnSpc>
                <a:spcPct val="150000"/>
              </a:lnSpc>
            </a:pPr>
            <a:r>
              <a:rPr lang="en-US" dirty="0"/>
              <a:t>Protection of intellectual property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596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E0857-38EF-4E9D-8934-C90A29879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it include?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59B03-201B-43DF-83B7-A0BA0F3E1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654429" cy="43020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is your documentation of your robot design &amp; team development. It should record ALL time spent doing research, outreach, team meetings, &amp; plans for growth.</a:t>
            </a:r>
          </a:p>
          <a:p>
            <a:pPr marL="0" indent="0">
              <a:buNone/>
            </a:pPr>
            <a:r>
              <a:rPr lang="en-US" dirty="0"/>
              <a:t>It should include:</a:t>
            </a:r>
          </a:p>
          <a:p>
            <a:r>
              <a:rPr lang="en-US" dirty="0"/>
              <a:t>Sketches (on graph paper…not a napkin!)</a:t>
            </a:r>
          </a:p>
          <a:p>
            <a:r>
              <a:rPr lang="en-US" dirty="0"/>
              <a:t>Discussions &amp; team meetings</a:t>
            </a:r>
          </a:p>
          <a:p>
            <a:r>
              <a:rPr lang="en-US" dirty="0"/>
              <a:t>Design evolution</a:t>
            </a:r>
          </a:p>
          <a:p>
            <a:r>
              <a:rPr lang="en-US" dirty="0"/>
              <a:t>Software development…your programming</a:t>
            </a:r>
          </a:p>
          <a:p>
            <a:r>
              <a:rPr lang="en-US" dirty="0"/>
              <a:t>Processes &amp; obstacles</a:t>
            </a:r>
          </a:p>
          <a:p>
            <a:r>
              <a:rPr lang="en-US" dirty="0"/>
              <a:t>EACH team member’s thoughts throughout the journey of the season</a:t>
            </a:r>
          </a:p>
        </p:txBody>
      </p:sp>
    </p:spTree>
    <p:extLst>
      <p:ext uri="{BB962C8B-B14F-4D97-AF65-F5344CB8AC3E}">
        <p14:creationId xmlns:p14="http://schemas.microsoft.com/office/powerpoint/2010/main" val="322822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F85F5-36A7-4EEF-80DA-BC665BC6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judges looking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E3F96-C2BA-4FEE-8396-15AB9C9CD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336872"/>
            <a:ext cx="11206879" cy="4292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Judges use your engineering notebook to get a better understanding of the journey your team has taken throughout the season ~ developing your team, designing and building your robot &amp; promoting FIRST.</a:t>
            </a:r>
          </a:p>
          <a:p>
            <a:pPr>
              <a:lnSpc>
                <a:spcPct val="150000"/>
              </a:lnSpc>
            </a:pPr>
            <a:r>
              <a:rPr lang="en-US" dirty="0"/>
              <a:t>Include obstacles,</a:t>
            </a:r>
          </a:p>
          <a:p>
            <a:pPr>
              <a:lnSpc>
                <a:spcPct val="150000"/>
              </a:lnSpc>
            </a:pPr>
            <a:r>
              <a:rPr lang="en-US" dirty="0"/>
              <a:t>Lessons learned,</a:t>
            </a:r>
          </a:p>
          <a:p>
            <a:pPr>
              <a:lnSpc>
                <a:spcPct val="150000"/>
              </a:lnSpc>
            </a:pPr>
            <a:r>
              <a:rPr lang="en-US" dirty="0"/>
              <a:t>Drawings on paper…INCLUDE the math and science used</a:t>
            </a:r>
          </a:p>
          <a:p>
            <a:pPr marL="0" indent="0">
              <a:lnSpc>
                <a:spcPct val="150000"/>
              </a:lnSpc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The notebooks are there to track your team’s progress from the beginning of the season throughout competition season.</a:t>
            </a:r>
          </a:p>
        </p:txBody>
      </p:sp>
    </p:spTree>
    <p:extLst>
      <p:ext uri="{BB962C8B-B14F-4D97-AF65-F5344CB8AC3E}">
        <p14:creationId xmlns:p14="http://schemas.microsoft.com/office/powerpoint/2010/main" val="3661931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CF85C-8905-4D2C-849B-5D88B7E9F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Notebook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1E6E5-E3A9-47D4-BE4C-4D1A93521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336872"/>
            <a:ext cx="11216405" cy="429252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front cover MUST have your team name AND number.</a:t>
            </a:r>
          </a:p>
          <a:p>
            <a:r>
              <a:rPr lang="en-US" dirty="0"/>
              <a:t>Binders can’t be greater than 3 inches &amp; you can’t submit more than two notebooks to judges at competition.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Attach a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page team summary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to the inside front cover.</a:t>
            </a:r>
          </a:p>
          <a:p>
            <a:r>
              <a:rPr lang="en-US" dirty="0"/>
              <a:t>Summary narrative about the team </a:t>
            </a:r>
          </a:p>
          <a:p>
            <a:r>
              <a:rPr lang="en-US" dirty="0"/>
              <a:t>Bullet highlights from your season (EX: professionals you worked with, type of outreach, how many people did you impact with outreach, veteran teams need to highlight any new growth or direction the team has taken)</a:t>
            </a:r>
          </a:p>
          <a:p>
            <a:r>
              <a:rPr lang="en-US" dirty="0"/>
              <a:t>“…include the team number &amp; list of pages in the EN (you) would most like the judges to consider.” (FIRST revision 1.1: 01.09.2018)</a:t>
            </a:r>
          </a:p>
        </p:txBody>
      </p:sp>
    </p:spTree>
    <p:extLst>
      <p:ext uri="{BB962C8B-B14F-4D97-AF65-F5344CB8AC3E}">
        <p14:creationId xmlns:p14="http://schemas.microsoft.com/office/powerpoint/2010/main" val="1961790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B7C89-4CD0-4B18-A18F-44243AD4C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Notebook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3AA68-4C9E-473E-9798-9C3AE4EF0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52650"/>
            <a:ext cx="10997329" cy="450532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EN’s MUST be divided into the following sections.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Engineering section (required)</a:t>
            </a:r>
          </a:p>
          <a:p>
            <a:pPr>
              <a:lnSpc>
                <a:spcPct val="100000"/>
              </a:lnSpc>
            </a:pPr>
            <a:r>
              <a:rPr lang="en-US" dirty="0"/>
              <a:t>The robot design process with a note written for each meeting.</a:t>
            </a:r>
          </a:p>
          <a:p>
            <a:pPr>
              <a:lnSpc>
                <a:spcPct val="100000"/>
              </a:lnSpc>
            </a:pPr>
            <a:r>
              <a:rPr lang="en-US" dirty="0"/>
              <a:t>Where to put your sketches, CAD drawings, build pics, programming info.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Team Section (required)</a:t>
            </a:r>
          </a:p>
          <a:p>
            <a:pPr>
              <a:lnSpc>
                <a:spcPct val="110000"/>
              </a:lnSpc>
            </a:pPr>
            <a:r>
              <a:rPr lang="en-US" dirty="0"/>
              <a:t>Information about your team and outreach activities.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Business Plan, Strategic Plan or Sustainability Plan (NOT required, BUT strongly recommended)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976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1A656A-2097-439D-B18F-591C8BBCB3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031" t="29167" r="33202" b="26388"/>
          <a:stretch/>
        </p:blipFill>
        <p:spPr>
          <a:xfrm>
            <a:off x="1758331" y="264399"/>
            <a:ext cx="8109570" cy="583160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E1B8A38-FFAA-41C5-816A-828EF5BC0D6F}"/>
              </a:ext>
            </a:extLst>
          </p:cNvPr>
          <p:cNvSpPr txBox="1"/>
          <p:nvPr/>
        </p:nvSpPr>
        <p:spPr>
          <a:xfrm>
            <a:off x="638175" y="6224269"/>
            <a:ext cx="10915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Adapted from “All About the Engineering Notebook” created by the University of Idaho 4H Extension.</a:t>
            </a:r>
          </a:p>
        </p:txBody>
      </p:sp>
    </p:spTree>
    <p:extLst>
      <p:ext uri="{BB962C8B-B14F-4D97-AF65-F5344CB8AC3E}">
        <p14:creationId xmlns:p14="http://schemas.microsoft.com/office/powerpoint/2010/main" val="3824393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7D612-B872-4EE3-BF16-36F5AD3C6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0D982-BE9E-4021-9DE2-C79510082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1054479" cy="4292528"/>
          </a:xfrm>
        </p:spPr>
        <p:txBody>
          <a:bodyPr>
            <a:normAutofit/>
          </a:bodyPr>
          <a:lstStyle/>
          <a:p>
            <a:r>
              <a:rPr lang="en-US" dirty="0"/>
              <a:t>Blue or black ink only.</a:t>
            </a:r>
          </a:p>
          <a:p>
            <a:r>
              <a:rPr lang="en-US" dirty="0"/>
              <a:t>It’s okay to misspell. Strike through the misspelling and move on to the next word…NO liquid paper.</a:t>
            </a:r>
          </a:p>
          <a:p>
            <a:r>
              <a:rPr lang="en-US" dirty="0"/>
              <a:t>A team member should sign each note.</a:t>
            </a:r>
          </a:p>
          <a:p>
            <a:r>
              <a:rPr lang="en-US" dirty="0"/>
              <a:t>You want the EN to be so detailed that a person could sit down to look at it and see exactly how to build your robot and the thought it took to get there.</a:t>
            </a:r>
          </a:p>
          <a:p>
            <a:r>
              <a:rPr lang="en-US" dirty="0"/>
              <a:t>LABEL your programming code.</a:t>
            </a:r>
          </a:p>
          <a:p>
            <a:r>
              <a:rPr lang="en-US" dirty="0"/>
              <a:t>Use the EN to show how you changed your robot between competitions and why you chose to change it.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CITE!!! </a:t>
            </a:r>
            <a:r>
              <a:rPr lang="en-US" dirty="0"/>
              <a:t>if another team’s robot inspired some part of your design!!!</a:t>
            </a:r>
          </a:p>
        </p:txBody>
      </p:sp>
    </p:spTree>
    <p:extLst>
      <p:ext uri="{BB962C8B-B14F-4D97-AF65-F5344CB8AC3E}">
        <p14:creationId xmlns:p14="http://schemas.microsoft.com/office/powerpoint/2010/main" val="2691153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AE041-3BC2-48F2-9AFA-F1F33154B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1" y="753228"/>
            <a:ext cx="10179882" cy="1080938"/>
          </a:xfrm>
        </p:spPr>
        <p:txBody>
          <a:bodyPr/>
          <a:lstStyle/>
          <a:p>
            <a:r>
              <a:rPr lang="en-US" dirty="0"/>
              <a:t>Biggest Struggle with the Engineering Notebook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3C857-FFD7-4780-BE5D-4567B78EB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33600"/>
            <a:ext cx="11168779" cy="44291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Attitude: </a:t>
            </a:r>
          </a:p>
          <a:p>
            <a:r>
              <a:rPr lang="en-US" dirty="0"/>
              <a:t>“I came here to build, not to write another paper.”</a:t>
            </a:r>
          </a:p>
          <a:p>
            <a:r>
              <a:rPr lang="en-US" dirty="0"/>
              <a:t>“Writing everything down gets in the way of my creativity.”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DON’T:</a:t>
            </a:r>
          </a:p>
          <a:p>
            <a:r>
              <a:rPr lang="en-US" dirty="0"/>
              <a:t>Assign just one person to complete the EN. Everyone needs to be a part of the documentation. However, one person can be in charge of making sure it gets done.</a:t>
            </a:r>
          </a:p>
          <a:p>
            <a:r>
              <a:rPr lang="en-US" dirty="0"/>
              <a:t>Put off documentation instead of doing it every meeting. Designs can change pretty quickly sometimes. You will loose needed information and get overwhelmed.</a:t>
            </a:r>
          </a:p>
        </p:txBody>
      </p:sp>
    </p:spTree>
    <p:extLst>
      <p:ext uri="{BB962C8B-B14F-4D97-AF65-F5344CB8AC3E}">
        <p14:creationId xmlns:p14="http://schemas.microsoft.com/office/powerpoint/2010/main" val="211505398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2681</TotalTime>
  <Words>740</Words>
  <Application>Microsoft Office PowerPoint</Application>
  <PresentationFormat>Widescreen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Trebuchet MS</vt:lpstr>
      <vt:lpstr>Berlin</vt:lpstr>
      <vt:lpstr>Engineering Notebooks</vt:lpstr>
      <vt:lpstr>What’s the purpose of the Engineering Notebook?</vt:lpstr>
      <vt:lpstr>What should it include?</vt:lpstr>
      <vt:lpstr>What are judges looking for?</vt:lpstr>
      <vt:lpstr>Engineering Notebook Guidelines</vt:lpstr>
      <vt:lpstr>Engineering Notebook Guidelines</vt:lpstr>
      <vt:lpstr>PowerPoint Presentation</vt:lpstr>
      <vt:lpstr>Additional Pointers</vt:lpstr>
      <vt:lpstr>Biggest Struggle with the Engineering Notebook</vt:lpstr>
      <vt:lpstr>PowerPoint Presentation</vt:lpstr>
      <vt:lpstr>PowerPoint Presentation</vt:lpstr>
      <vt:lpstr>Parts to add to your Business/Strategic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Notebooks</dc:title>
  <dc:creator>Ben</dc:creator>
  <cp:lastModifiedBy>Ben</cp:lastModifiedBy>
  <cp:revision>20</cp:revision>
  <dcterms:created xsi:type="dcterms:W3CDTF">2018-09-08T02:27:23Z</dcterms:created>
  <dcterms:modified xsi:type="dcterms:W3CDTF">2018-09-09T23:08:43Z</dcterms:modified>
</cp:coreProperties>
</file>